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58" r:id="rId11"/>
    <p:sldId id="268" r:id="rId12"/>
    <p:sldId id="269" r:id="rId13"/>
    <p:sldId id="270" r:id="rId14"/>
    <p:sldId id="271" r:id="rId15"/>
    <p:sldId id="259" r:id="rId16"/>
    <p:sldId id="26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41F789-E5B9-46E0-ABCF-A2102494B9A0}" v="2938" dt="2018-05-09T19:38:54.7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9" autoAdjust="0"/>
    <p:restoredTop sz="89428" autoAdjust="0"/>
  </p:normalViewPr>
  <p:slideViewPr>
    <p:cSldViewPr snapToGrid="0">
      <p:cViewPr varScale="1">
        <p:scale>
          <a:sx n="77" d="100"/>
          <a:sy n="77" d="100"/>
        </p:scale>
        <p:origin x="19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microsoft.com/office/2016/11/relationships/changesInfo" Target="changesInfos/changesInfo1.xml"/><Relationship Id="rId24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o Shengjie" userId="0e7c2173c88ceff8" providerId="LiveId" clId="{1041F789-E5B9-46E0-ABCF-A2102494B9A0}"/>
    <pc:docChg chg="undo custSel addSld modSld sldOrd">
      <pc:chgData name="Luo Shengjie" userId="0e7c2173c88ceff8" providerId="LiveId" clId="{1041F789-E5B9-46E0-ABCF-A2102494B9A0}" dt="2018-05-09T19:38:54.793" v="2931"/>
      <pc:docMkLst>
        <pc:docMk/>
      </pc:docMkLst>
      <pc:sldChg chg="addSp delSp modSp modAnim modNotesTx">
        <pc:chgData name="Luo Shengjie" userId="0e7c2173c88ceff8" providerId="LiveId" clId="{1041F789-E5B9-46E0-ABCF-A2102494B9A0}" dt="2018-05-09T19:38:17.623" v="2926"/>
        <pc:sldMkLst>
          <pc:docMk/>
          <pc:sldMk cId="4102004814" sldId="257"/>
        </pc:sldMkLst>
        <pc:spChg chg="add del mod">
          <ac:chgData name="Luo Shengjie" userId="0e7c2173c88ceff8" providerId="LiveId" clId="{1041F789-E5B9-46E0-ABCF-A2102494B9A0}" dt="2018-05-09T06:22:40.132" v="1801" actId="478"/>
          <ac:spMkLst>
            <pc:docMk/>
            <pc:sldMk cId="4102004814" sldId="257"/>
            <ac:spMk id="5" creationId="{742EDB45-A742-43F2-81E9-5ADAED624962}"/>
          </ac:spMkLst>
        </pc:spChg>
        <pc:spChg chg="add mod">
          <ac:chgData name="Luo Shengjie" userId="0e7c2173c88ceff8" providerId="LiveId" clId="{1041F789-E5B9-46E0-ABCF-A2102494B9A0}" dt="2018-05-09T06:23:33.728" v="1811" actId="14100"/>
          <ac:spMkLst>
            <pc:docMk/>
            <pc:sldMk cId="4102004814" sldId="257"/>
            <ac:spMk id="6" creationId="{02E1F774-4ED2-475D-AB19-A6266F1B461A}"/>
          </ac:spMkLst>
        </pc:spChg>
        <pc:spChg chg="add mod">
          <ac:chgData name="Luo Shengjie" userId="0e7c2173c88ceff8" providerId="LiveId" clId="{1041F789-E5B9-46E0-ABCF-A2102494B9A0}" dt="2018-05-09T06:23:47.364" v="1813" actId="1076"/>
          <ac:spMkLst>
            <pc:docMk/>
            <pc:sldMk cId="4102004814" sldId="257"/>
            <ac:spMk id="15" creationId="{738DD9A5-1FB5-4514-BF7A-AAE30E7DC18A}"/>
          </ac:spMkLst>
        </pc:spChg>
        <pc:spChg chg="add mod">
          <ac:chgData name="Luo Shengjie" userId="0e7c2173c88ceff8" providerId="LiveId" clId="{1041F789-E5B9-46E0-ABCF-A2102494B9A0}" dt="2018-05-09T06:23:54.746" v="1815" actId="1076"/>
          <ac:spMkLst>
            <pc:docMk/>
            <pc:sldMk cId="4102004814" sldId="257"/>
            <ac:spMk id="16" creationId="{2CBC2F67-04D2-43EE-9415-ACDC9DA94D80}"/>
          </ac:spMkLst>
        </pc:spChg>
        <pc:spChg chg="add mod">
          <ac:chgData name="Luo Shengjie" userId="0e7c2173c88ceff8" providerId="LiveId" clId="{1041F789-E5B9-46E0-ABCF-A2102494B9A0}" dt="2018-05-09T06:23:59.430" v="1817" actId="1076"/>
          <ac:spMkLst>
            <pc:docMk/>
            <pc:sldMk cId="4102004814" sldId="257"/>
            <ac:spMk id="17" creationId="{D7FEF51E-2FD1-4CB8-A44D-A8ADD21A3EC6}"/>
          </ac:spMkLst>
        </pc:spChg>
        <pc:spChg chg="add mod">
          <ac:chgData name="Luo Shengjie" userId="0e7c2173c88ceff8" providerId="LiveId" clId="{1041F789-E5B9-46E0-ABCF-A2102494B9A0}" dt="2018-05-09T06:24:05.027" v="1819" actId="1076"/>
          <ac:spMkLst>
            <pc:docMk/>
            <pc:sldMk cId="4102004814" sldId="257"/>
            <ac:spMk id="18" creationId="{E7F363AA-B037-48C6-9CF4-6DCDDE7A2324}"/>
          </ac:spMkLst>
        </pc:spChg>
        <pc:spChg chg="add mod">
          <ac:chgData name="Luo Shengjie" userId="0e7c2173c88ceff8" providerId="LiveId" clId="{1041F789-E5B9-46E0-ABCF-A2102494B9A0}" dt="2018-05-09T06:24:14.440" v="1822" actId="14100"/>
          <ac:spMkLst>
            <pc:docMk/>
            <pc:sldMk cId="4102004814" sldId="257"/>
            <ac:spMk id="19" creationId="{68FF558E-BC3A-499B-93FA-ADC609E9A017}"/>
          </ac:spMkLst>
        </pc:spChg>
      </pc:sldChg>
      <pc:sldChg chg="addSp delSp modSp ord modAnim modNotesTx">
        <pc:chgData name="Luo Shengjie" userId="0e7c2173c88ceff8" providerId="LiveId" clId="{1041F789-E5B9-46E0-ABCF-A2102494B9A0}" dt="2018-05-09T19:38:54.793" v="2931"/>
        <pc:sldMkLst>
          <pc:docMk/>
          <pc:sldMk cId="819262210" sldId="258"/>
        </pc:sldMkLst>
        <pc:spChg chg="add del mod">
          <ac:chgData name="Luo Shengjie" userId="0e7c2173c88ceff8" providerId="LiveId" clId="{1041F789-E5B9-46E0-ABCF-A2102494B9A0}" dt="2018-05-09T06:36:11.987" v="1935" actId="1076"/>
          <ac:spMkLst>
            <pc:docMk/>
            <pc:sldMk cId="819262210" sldId="258"/>
            <ac:spMk id="11" creationId="{5652949C-8DAE-461C-A691-47A58BC28757}"/>
          </ac:spMkLst>
        </pc:spChg>
        <pc:spChg chg="add mod">
          <ac:chgData name="Luo Shengjie" userId="0e7c2173c88ceff8" providerId="LiveId" clId="{1041F789-E5B9-46E0-ABCF-A2102494B9A0}" dt="2018-05-09T06:43:06.009" v="2288" actId="1076"/>
          <ac:spMkLst>
            <pc:docMk/>
            <pc:sldMk cId="819262210" sldId="258"/>
            <ac:spMk id="14" creationId="{290F729B-7570-46A1-A6C1-E4655579E946}"/>
          </ac:spMkLst>
        </pc:spChg>
        <pc:spChg chg="add mod">
          <ac:chgData name="Luo Shengjie" userId="0e7c2173c88ceff8" providerId="LiveId" clId="{1041F789-E5B9-46E0-ABCF-A2102494B9A0}" dt="2018-05-09T06:44:25.652" v="2373" actId="1076"/>
          <ac:spMkLst>
            <pc:docMk/>
            <pc:sldMk cId="819262210" sldId="258"/>
            <ac:spMk id="15" creationId="{FA11D34B-74A4-45CE-994C-5FD7854DA69A}"/>
          </ac:spMkLst>
        </pc:spChg>
        <pc:picChg chg="del">
          <ac:chgData name="Luo Shengjie" userId="0e7c2173c88ceff8" providerId="LiveId" clId="{1041F789-E5B9-46E0-ABCF-A2102494B9A0}" dt="2018-05-09T06:35:54.308" v="1928" actId="478"/>
          <ac:picMkLst>
            <pc:docMk/>
            <pc:sldMk cId="819262210" sldId="258"/>
            <ac:picMk id="8" creationId="{36EAA4A3-1130-4E66-B19C-2CF958347689}"/>
          </ac:picMkLst>
        </pc:picChg>
        <pc:picChg chg="add mod">
          <ac:chgData name="Luo Shengjie" userId="0e7c2173c88ceff8" providerId="LiveId" clId="{1041F789-E5B9-46E0-ABCF-A2102494B9A0}" dt="2018-05-09T06:38:42.833" v="2113" actId="1076"/>
          <ac:picMkLst>
            <pc:docMk/>
            <pc:sldMk cId="819262210" sldId="258"/>
            <ac:picMk id="9" creationId="{3B903789-9E45-43C3-9B76-AFF85E137FBA}"/>
          </ac:picMkLst>
        </pc:picChg>
        <pc:picChg chg="add del">
          <ac:chgData name="Luo Shengjie" userId="0e7c2173c88ceff8" providerId="LiveId" clId="{1041F789-E5B9-46E0-ABCF-A2102494B9A0}" dt="2018-05-09T06:36:11.986" v="1933" actId="1076"/>
          <ac:picMkLst>
            <pc:docMk/>
            <pc:sldMk cId="819262210" sldId="258"/>
            <ac:picMk id="13" creationId="{C4881FCD-0B3E-4742-82AE-FC6A63C354B5}"/>
          </ac:picMkLst>
        </pc:picChg>
      </pc:sldChg>
      <pc:sldChg chg="addSp delSp modSp mod setBg modAnim setClrOvrMap modNotesTx">
        <pc:chgData name="Luo Shengjie" userId="0e7c2173c88ceff8" providerId="LiveId" clId="{1041F789-E5B9-46E0-ABCF-A2102494B9A0}" dt="2018-05-09T06:24:25.003" v="1831" actId="20577"/>
        <pc:sldMkLst>
          <pc:docMk/>
          <pc:sldMk cId="751816261" sldId="259"/>
        </pc:sldMkLst>
        <pc:spChg chg="mod ord">
          <ac:chgData name="Luo Shengjie" userId="0e7c2173c88ceff8" providerId="LiveId" clId="{1041F789-E5B9-46E0-ABCF-A2102494B9A0}" dt="2018-05-09T05:56:54.615" v="1637" actId="26606"/>
          <ac:spMkLst>
            <pc:docMk/>
            <pc:sldMk cId="751816261" sldId="259"/>
            <ac:spMk id="2" creationId="{0B7E92EB-96E7-40D6-A526-4EFE61A78F2D}"/>
          </ac:spMkLst>
        </pc:spChg>
        <pc:spChg chg="del">
          <ac:chgData name="Luo Shengjie" userId="0e7c2173c88ceff8" providerId="LiveId" clId="{1041F789-E5B9-46E0-ABCF-A2102494B9A0}" dt="2018-05-09T05:54:18.607" v="1594" actId="20577"/>
          <ac:spMkLst>
            <pc:docMk/>
            <pc:sldMk cId="751816261" sldId="259"/>
            <ac:spMk id="3" creationId="{8528E0F3-7B75-402F-A723-97FEF0216404}"/>
          </ac:spMkLst>
        </pc:spChg>
        <pc:spChg chg="add del mod">
          <ac:chgData name="Luo Shengjie" userId="0e7c2173c88ceff8" providerId="LiveId" clId="{1041F789-E5B9-46E0-ABCF-A2102494B9A0}" dt="2018-05-09T06:15:38.451" v="1788" actId="20577"/>
          <ac:spMkLst>
            <pc:docMk/>
            <pc:sldMk cId="751816261" sldId="259"/>
            <ac:spMk id="11" creationId="{0DDBEA60-B1DE-41E2-96EC-3E849BA43A23}"/>
          </ac:spMkLst>
        </pc:spChg>
        <pc:spChg chg="add mod">
          <ac:chgData name="Luo Shengjie" userId="0e7c2173c88ceff8" providerId="LiveId" clId="{1041F789-E5B9-46E0-ABCF-A2102494B9A0}" dt="2018-05-09T05:58:11.489" v="1710" actId="20577"/>
          <ac:spMkLst>
            <pc:docMk/>
            <pc:sldMk cId="751816261" sldId="259"/>
            <ac:spMk id="12" creationId="{0B9FA419-B73E-4302-9643-B29F4927924D}"/>
          </ac:spMkLst>
        </pc:spChg>
        <pc:spChg chg="add del">
          <ac:chgData name="Luo Shengjie" userId="0e7c2173c88ceff8" providerId="LiveId" clId="{1041F789-E5B9-46E0-ABCF-A2102494B9A0}" dt="2018-05-09T05:56:54.608" v="1636" actId="26606"/>
          <ac:spMkLst>
            <pc:docMk/>
            <pc:sldMk cId="751816261" sldId="259"/>
            <ac:spMk id="16" creationId="{EB181E26-89C4-4A14-92DE-0F4C4B0E9484}"/>
          </ac:spMkLst>
        </pc:spChg>
        <pc:spChg chg="add mod">
          <ac:chgData name="Luo Shengjie" userId="0e7c2173c88ceff8" providerId="LiveId" clId="{1041F789-E5B9-46E0-ABCF-A2102494B9A0}" dt="2018-05-09T05:58:20.969" v="1738" actId="20577"/>
          <ac:spMkLst>
            <pc:docMk/>
            <pc:sldMk cId="751816261" sldId="259"/>
            <ac:spMk id="17" creationId="{EC9F9920-345D-4C58-93DD-020BD330E813}"/>
          </ac:spMkLst>
        </pc:spChg>
        <pc:spChg chg="add del">
          <ac:chgData name="Luo Shengjie" userId="0e7c2173c88ceff8" providerId="LiveId" clId="{1041F789-E5B9-46E0-ABCF-A2102494B9A0}" dt="2018-05-09T05:56:54.608" v="1636" actId="26606"/>
          <ac:spMkLst>
            <pc:docMk/>
            <pc:sldMk cId="751816261" sldId="259"/>
            <ac:spMk id="18" creationId="{13958066-7CBD-4B89-8F46-614C4F28BCF9}"/>
          </ac:spMkLst>
        </pc:spChg>
        <pc:spChg chg="add">
          <ac:chgData name="Luo Shengjie" userId="0e7c2173c88ceff8" providerId="LiveId" clId="{1041F789-E5B9-46E0-ABCF-A2102494B9A0}" dt="2018-05-09T05:56:54.615" v="1637" actId="26606"/>
          <ac:spMkLst>
            <pc:docMk/>
            <pc:sldMk cId="751816261" sldId="259"/>
            <ac:spMk id="20" creationId="{A0BF428C-DA8B-4D99-9930-18F7F91D873D}"/>
          </ac:spMkLst>
        </pc:spChg>
        <pc:spChg chg="add">
          <ac:chgData name="Luo Shengjie" userId="0e7c2173c88ceff8" providerId="LiveId" clId="{1041F789-E5B9-46E0-ABCF-A2102494B9A0}" dt="2018-05-09T05:56:54.615" v="1637" actId="26606"/>
          <ac:spMkLst>
            <pc:docMk/>
            <pc:sldMk cId="751816261" sldId="259"/>
            <ac:spMk id="21" creationId="{A03E2379-8871-408A-95CE-7AAE8FA53AE5}"/>
          </ac:spMkLst>
        </pc:spChg>
        <pc:graphicFrameChg chg="add mod">
          <ac:chgData name="Luo Shengjie" userId="0e7c2173c88ceff8" providerId="LiveId" clId="{1041F789-E5B9-46E0-ABCF-A2102494B9A0}" dt="2018-05-09T06:15:54.915" v="1792" actId="1076"/>
          <ac:graphicFrameMkLst>
            <pc:docMk/>
            <pc:sldMk cId="751816261" sldId="259"/>
            <ac:graphicFrameMk id="19" creationId="{2CF7F8ED-6F2A-41EC-B31B-385C93BF61C6}"/>
          </ac:graphicFrameMkLst>
        </pc:graphicFrameChg>
        <pc:picChg chg="add del mod">
          <ac:chgData name="Luo Shengjie" userId="0e7c2173c88ceff8" providerId="LiveId" clId="{1041F789-E5B9-46E0-ABCF-A2102494B9A0}" dt="2018-05-09T05:56:08.626" v="1607" actId="478"/>
          <ac:picMkLst>
            <pc:docMk/>
            <pc:sldMk cId="751816261" sldId="259"/>
            <ac:picMk id="5" creationId="{127CAA44-286F-4746-BED6-1804CEA4130F}"/>
          </ac:picMkLst>
        </pc:picChg>
        <pc:picChg chg="add mod">
          <ac:chgData name="Luo Shengjie" userId="0e7c2173c88ceff8" providerId="LiveId" clId="{1041F789-E5B9-46E0-ABCF-A2102494B9A0}" dt="2018-05-09T05:56:54.615" v="1637" actId="26606"/>
          <ac:picMkLst>
            <pc:docMk/>
            <pc:sldMk cId="751816261" sldId="259"/>
            <ac:picMk id="7" creationId="{9F6CD2A6-CF03-4C9D-A821-FD1FDF7DCC61}"/>
          </ac:picMkLst>
        </pc:picChg>
        <pc:picChg chg="add mod">
          <ac:chgData name="Luo Shengjie" userId="0e7c2173c88ceff8" providerId="LiveId" clId="{1041F789-E5B9-46E0-ABCF-A2102494B9A0}" dt="2018-05-09T05:56:54.615" v="1637" actId="26606"/>
          <ac:picMkLst>
            <pc:docMk/>
            <pc:sldMk cId="751816261" sldId="259"/>
            <ac:picMk id="9" creationId="{AF339677-4680-48E4-B718-E46C7B80892F}"/>
          </ac:picMkLst>
        </pc:picChg>
        <pc:picChg chg="add mod">
          <ac:chgData name="Luo Shengjie" userId="0e7c2173c88ceff8" providerId="LiveId" clId="{1041F789-E5B9-46E0-ABCF-A2102494B9A0}" dt="2018-05-09T06:21:54.909" v="1797" actId="1076"/>
          <ac:picMkLst>
            <pc:docMk/>
            <pc:sldMk cId="751816261" sldId="259"/>
            <ac:picMk id="13" creationId="{DD96A3CE-2193-4383-B919-BB833EE80CC7}"/>
          </ac:picMkLst>
        </pc:picChg>
      </pc:sldChg>
      <pc:sldChg chg="modNotesTx">
        <pc:chgData name="Luo Shengjie" userId="0e7c2173c88ceff8" providerId="LiveId" clId="{1041F789-E5B9-46E0-ABCF-A2102494B9A0}" dt="2018-05-09T06:29:15.173" v="1922" actId="20577"/>
        <pc:sldMkLst>
          <pc:docMk/>
          <pc:sldMk cId="2780707088" sldId="260"/>
        </pc:sldMkLst>
      </pc:sldChg>
      <pc:sldChg chg="delSp modSp add modNotesTx">
        <pc:chgData name="Luo Shengjie" userId="0e7c2173c88ceff8" providerId="LiveId" clId="{1041F789-E5B9-46E0-ABCF-A2102494B9A0}" dt="2018-05-09T05:49:02.769" v="1593" actId="20577"/>
        <pc:sldMkLst>
          <pc:docMk/>
          <pc:sldMk cId="331071431" sldId="261"/>
        </pc:sldMkLst>
        <pc:spChg chg="mod">
          <ac:chgData name="Luo Shengjie" userId="0e7c2173c88ceff8" providerId="LiveId" clId="{1041F789-E5B9-46E0-ABCF-A2102494B9A0}" dt="2018-05-09T05:47:49.276" v="1438" actId="14100"/>
          <ac:spMkLst>
            <pc:docMk/>
            <pc:sldMk cId="331071431" sldId="261"/>
            <ac:spMk id="2" creationId="{B171A9D3-2504-4199-994D-C5807C4767D7}"/>
          </ac:spMkLst>
        </pc:spChg>
        <pc:spChg chg="mod">
          <ac:chgData name="Luo Shengjie" userId="0e7c2173c88ceff8" providerId="LiveId" clId="{1041F789-E5B9-46E0-ABCF-A2102494B9A0}" dt="2018-05-09T05:48:18.354" v="1458" actId="2711"/>
          <ac:spMkLst>
            <pc:docMk/>
            <pc:sldMk cId="331071431" sldId="261"/>
            <ac:spMk id="7" creationId="{D6026346-D9AE-4955-A643-A4708AC75D4D}"/>
          </ac:spMkLst>
        </pc:spChg>
        <pc:picChg chg="del">
          <ac:chgData name="Luo Shengjie" userId="0e7c2173c88ceff8" providerId="LiveId" clId="{1041F789-E5B9-46E0-ABCF-A2102494B9A0}" dt="2018-05-09T05:47:44.041" v="1436" actId="478"/>
          <ac:picMkLst>
            <pc:docMk/>
            <pc:sldMk cId="331071431" sldId="261"/>
            <ac:picMk id="1026" creationId="{E08DCA75-577A-42B7-9A91-B685FAE49F16}"/>
          </ac:picMkLst>
        </pc:picChg>
        <pc:picChg chg="del">
          <ac:chgData name="Luo Shengjie" userId="0e7c2173c88ceff8" providerId="LiveId" clId="{1041F789-E5B9-46E0-ABCF-A2102494B9A0}" dt="2018-05-09T05:47:44.839" v="1437" actId="478"/>
          <ac:picMkLst>
            <pc:docMk/>
            <pc:sldMk cId="331071431" sldId="261"/>
            <ac:picMk id="1028" creationId="{226149F5-8FEA-4E58-8E67-E7FEB0471BA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C:\Users\sheng\Downloads\688v5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/>
              <a:t>Reputation</a:t>
            </a:r>
            <a:r>
              <a:rPr lang="en-US" altLang="zh-CN" baseline="0"/>
              <a:t> Peek of Facebook in 04/28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line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Positive News Index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numRef>
              <c:f>Sheet1!$A$2:$A$13</c:f>
              <c:numCache>
                <c:formatCode>m/d/yyyy</c:formatCode>
                <c:ptCount val="12"/>
                <c:pt idx="0">
                  <c:v>43213.0</c:v>
                </c:pt>
                <c:pt idx="1">
                  <c:v>43214.0</c:v>
                </c:pt>
                <c:pt idx="2">
                  <c:v>43215.0</c:v>
                </c:pt>
                <c:pt idx="3">
                  <c:v>43216.0</c:v>
                </c:pt>
                <c:pt idx="4">
                  <c:v>43217.0</c:v>
                </c:pt>
                <c:pt idx="5">
                  <c:v>43219.0</c:v>
                </c:pt>
                <c:pt idx="6">
                  <c:v>43220.0</c:v>
                </c:pt>
                <c:pt idx="7">
                  <c:v>43221.0</c:v>
                </c:pt>
                <c:pt idx="8">
                  <c:v>43222.0</c:v>
                </c:pt>
                <c:pt idx="9">
                  <c:v>43223.0</c:v>
                </c:pt>
                <c:pt idx="10">
                  <c:v>43224.0</c:v>
                </c:pt>
                <c:pt idx="11">
                  <c:v>43226.0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0.0488421052631578</c:v>
                </c:pt>
                <c:pt idx="1">
                  <c:v>0.0768387096774193</c:v>
                </c:pt>
                <c:pt idx="2">
                  <c:v>0.0902</c:v>
                </c:pt>
                <c:pt idx="3">
                  <c:v>0.0623</c:v>
                </c:pt>
                <c:pt idx="4">
                  <c:v>0.0725</c:v>
                </c:pt>
                <c:pt idx="5">
                  <c:v>0.286</c:v>
                </c:pt>
                <c:pt idx="6">
                  <c:v>0.0671428571428571</c:v>
                </c:pt>
                <c:pt idx="7">
                  <c:v>0.0945945945945946</c:v>
                </c:pt>
                <c:pt idx="8">
                  <c:v>0.0579999999999999</c:v>
                </c:pt>
                <c:pt idx="9">
                  <c:v>0.0802222222222222</c:v>
                </c:pt>
                <c:pt idx="10">
                  <c:v>0.115</c:v>
                </c:pt>
                <c:pt idx="11">
                  <c:v>0.0656666666666666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92E6-4BD4-B26B-978515E6062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Negative News Index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numRef>
              <c:f>Sheet1!$A$2:$A$13</c:f>
              <c:numCache>
                <c:formatCode>m/d/yyyy</c:formatCode>
                <c:ptCount val="12"/>
                <c:pt idx="0">
                  <c:v>43213.0</c:v>
                </c:pt>
                <c:pt idx="1">
                  <c:v>43214.0</c:v>
                </c:pt>
                <c:pt idx="2">
                  <c:v>43215.0</c:v>
                </c:pt>
                <c:pt idx="3">
                  <c:v>43216.0</c:v>
                </c:pt>
                <c:pt idx="4">
                  <c:v>43217.0</c:v>
                </c:pt>
                <c:pt idx="5">
                  <c:v>43219.0</c:v>
                </c:pt>
                <c:pt idx="6">
                  <c:v>43220.0</c:v>
                </c:pt>
                <c:pt idx="7">
                  <c:v>43221.0</c:v>
                </c:pt>
                <c:pt idx="8">
                  <c:v>43222.0</c:v>
                </c:pt>
                <c:pt idx="9">
                  <c:v>43223.0</c:v>
                </c:pt>
                <c:pt idx="10">
                  <c:v>43224.0</c:v>
                </c:pt>
                <c:pt idx="11">
                  <c:v>43226.0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0.072578947368421</c:v>
                </c:pt>
                <c:pt idx="1">
                  <c:v>0.0701290322580645</c:v>
                </c:pt>
                <c:pt idx="2">
                  <c:v>0.0660399999999999</c:v>
                </c:pt>
                <c:pt idx="3">
                  <c:v>0.08245</c:v>
                </c:pt>
                <c:pt idx="4">
                  <c:v>0.0574999999999999</c:v>
                </c:pt>
                <c:pt idx="5">
                  <c:v>0.0323333333333333</c:v>
                </c:pt>
                <c:pt idx="6">
                  <c:v>0.0559523809523809</c:v>
                </c:pt>
                <c:pt idx="7">
                  <c:v>0.0521351351351351</c:v>
                </c:pt>
                <c:pt idx="8">
                  <c:v>0.0639</c:v>
                </c:pt>
                <c:pt idx="9">
                  <c:v>0.0767777777777777</c:v>
                </c:pt>
                <c:pt idx="10">
                  <c:v>0.068125</c:v>
                </c:pt>
                <c:pt idx="11">
                  <c:v>0.0329999999999999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92E6-4BD4-B26B-978515E606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4135216"/>
        <c:axId val="-2128971312"/>
        <c:axId val="-2134128896"/>
      </c:line3DChart>
      <c:dateAx>
        <c:axId val="-213413521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128971312"/>
        <c:crosses val="autoZero"/>
        <c:auto val="1"/>
        <c:lblOffset val="100"/>
        <c:baseTimeUnit val="days"/>
      </c:dateAx>
      <c:valAx>
        <c:axId val="-2128971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NEWS Index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134135216"/>
        <c:crosses val="autoZero"/>
        <c:crossBetween val="between"/>
      </c:valAx>
      <c:serAx>
        <c:axId val="-2134128896"/>
        <c:scaling>
          <c:orientation val="minMax"/>
        </c:scaling>
        <c:delete val="1"/>
        <c:axPos val="b"/>
        <c:majorTickMark val="out"/>
        <c:minorTickMark val="none"/>
        <c:tickLblPos val="nextTo"/>
        <c:crossAx val="-2128971312"/>
        <c:crosses val="autoZero"/>
      </c:ser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4F495-ECA5-45CA-AC4F-72359BB08D09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77681-5021-4A41-A259-029C31875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615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Hello everyone, our project called “Reputation First”, the public opinion research based on public media.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334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One of the largest challenge of our project is how to process 2GB data and 600Million tokens efficiently in 3 different stages. </a:t>
            </a:r>
          </a:p>
          <a:p>
            <a:r>
              <a:rPr lang="en-US" altLang="zh-CN" dirty="0"/>
              <a:t>Faced with the bigdata challenge, we use a spark cluster within 8cores to accelerate the workload from 73.9 hours to 9.8 hours.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94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One of the largest challenge of our project is how to process 2GB data and 600Million tokens efficiently in 3 different stages. </a:t>
            </a:r>
          </a:p>
          <a:p>
            <a:r>
              <a:rPr lang="en-US" altLang="zh-CN" dirty="0"/>
              <a:t>Faced with the bigdata challenge, we use a spark cluster within 8cores to accelerate the workload from 73.9 hours to 9.8 hours.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264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One of the largest challenge of our project is how to process 2GB data and 600Million tokens efficiently in 3 different stages. </a:t>
            </a:r>
          </a:p>
          <a:p>
            <a:r>
              <a:rPr lang="en-US" altLang="zh-CN" dirty="0"/>
              <a:t>Faced with the bigdata challenge, we use a spark cluster within 8cores to accelerate the workload from 73.9 hours to 9.8 hours.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950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One of the largest challenge of our project is how to process 2GB data and 600Million tokens efficiently in 3 different stages. </a:t>
            </a:r>
          </a:p>
          <a:p>
            <a:r>
              <a:rPr lang="en-US" altLang="zh-CN" dirty="0"/>
              <a:t>Faced with the bigdata challenge, we use a spark cluster within 8cores to accelerate the workload from 73.9 hours to 9.8 hours.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167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One of the largest challenge of our project is how to process 2GB data and 600Million tokens efficiently in 3 different stages. </a:t>
            </a:r>
          </a:p>
          <a:p>
            <a:r>
              <a:rPr lang="en-US" altLang="zh-CN" dirty="0"/>
              <a:t>Faced with the bigdata challenge, we use a spark cluster within 8cores to accelerate the workload from 73.9 hours to 9.8 hours.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6828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this user case,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1219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 are looking forward to extending this project into a </a:t>
            </a:r>
            <a:r>
              <a:rPr lang="en-US" altLang="zh-CN" dirty="0" err="1"/>
              <a:t>realtime</a:t>
            </a:r>
            <a:r>
              <a:rPr lang="en-US" altLang="zh-CN" dirty="0"/>
              <a:t> analysis tool in the future. Thank you for your participation!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7683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 is experiencing the largest serious reputation crisis both in public media and internet space, leading to losing billions of dollars. Today, the public reputations matters a lot for each company, which motivates us to dive into the data world and find the relation between public reputation and media information.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905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985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756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364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293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600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637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Beginning from the public media articles, we employee the power of distributed internet crawler to fetch data. After which we use Spark and Yarn to clean data and apply </a:t>
            </a:r>
            <a:r>
              <a:rPr lang="en-US" altLang="zh-CN" dirty="0" err="1"/>
              <a:t>textrank</a:t>
            </a:r>
            <a:r>
              <a:rPr lang="en-US" altLang="zh-CN" dirty="0"/>
              <a:t> algorithm to extract the summary from original text. In the next step, python NLTK is a good solution to handle the sentiment analysis and extract the media attitude from articles. Finally, these messages are combined to predict the reputation score.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77681-5021-4A41-A259-029C31875DB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606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68FBD32-41C0-4DD5-9114-3DCFF2316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42C2D592-E533-4E5C-B85D-7039C4E59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CADAC3B-D6D3-4C12-92B0-46DC07D1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DDC620D-6AC1-4844-AF12-C18FE4E3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6441D87-63A0-4656-A259-AB30B06E1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843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ECF7786-1B43-42A5-8231-042BBAB15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AC142FA2-C37E-4843-BD65-07ADCC5AF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5C30C2D-C235-46CF-BD3A-27B2C0D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25F3D50-2C1F-40D2-B5F0-B041775D1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7498351-6598-40FF-8D77-94EB14A54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306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4EAD8867-F882-40A5-A267-DD323C7E1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7C43CC0-9ADB-44C4-A928-28B0CD73E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5D9D8A2-7E37-4611-A5B6-9A49E77E0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AA0A49B-AD6B-4780-8383-976A18C7A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1685618-0A9D-4B58-BC82-6FE4C141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43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E4C535A-483B-4F10-9491-B8BC6A97F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93AA921-78C4-4076-8640-D2FBEEBBF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41F04187-8062-478E-9575-35678499F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4008320-4D4A-442E-A281-36AAE098D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9FB14FA-F340-442D-BBD1-C7782D30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778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820D0B3-DB33-407F-ABEB-4E831947E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63D92F57-0CA2-48FB-A4D3-5576FFCE7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47CFDAA-7F65-4F41-918E-C6F15271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28E8061-1D2E-4C70-9F20-4E9FFC8EC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BD1D9259-8AC1-4996-A5FA-1C218372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406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6AE8B16-9721-4E77-8335-3EDD59470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CC60222-FE6C-4BD7-ACBD-415F336F2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E0073B-91F1-4BFD-B5C1-42753D583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1B3EB6E-2C8D-4EAA-902D-51A511552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73D29E1D-51EC-49F3-97D9-71942CCF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D9503D48-D620-43CA-91F8-016C3EC29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7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1EB13E3-55D2-4BA6-8838-350D8B15E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FF1A311F-E51A-4ECE-BA75-0E32A0387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91159B1B-492F-4951-8C58-D59437FF1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035F7D78-AEED-4666-A0B2-3912B0C54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A41E9EED-44A9-49DD-AED0-34CF537DD0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E046D82C-10F7-4FC8-A734-016A18F4A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5DFDEAF9-147C-46A3-BB65-C8B63E60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C1DCED09-D86C-4365-9822-441E9F54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5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D4D8454-B555-428A-8398-8DEDF161F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9AFAE85A-DD5D-471B-996D-79AA18C93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71122480-5C4F-4CE5-8011-883AD2DF9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C5DB40F7-6D1F-4A2D-A5E6-DFD88245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43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A9A11BF5-D78D-4283-818F-EF367BC81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6313C281-B9E2-410C-88C4-E807D5A9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BD2107D6-F80E-4133-B3D2-9A720AFFC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556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0E982D3-9301-47F9-89AC-F215B7A9A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8D53EDE-3BE3-4410-B81C-DC877348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44842EB3-DF4D-418B-9B29-D9379A84A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241012C5-CF3F-481D-AADF-8A0FBEAFD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5CF2070-06E3-4D2D-A186-8A508812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CA84468-E314-4EF9-905B-FE19B5200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92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AC6E62B-4E26-41F7-9EB4-19FA4747B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FDB39A34-5378-4AAA-8A94-17654B4F2D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EDC03206-D2C8-4808-AB32-5A250F953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5F80971-8F35-4355-A39A-D497DFCC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C43B2D6-489E-4D43-A703-637959C9C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9A0B6262-23B2-408D-95C8-B97B0066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011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8AF426A4-A338-40B7-B737-9DEE8DF77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3DDC6B46-88BA-462A-994B-EF586A2AA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E1FC582-69E6-4A99-A7E7-811DFEBF9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9A648-AD0B-4004-84AA-E7D777BB4FCD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E3A58EB-B756-46E0-A055-2F0500644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EB01769-FDC7-46C1-86A8-F47C7C5B3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E03F5-BB13-4EA3-B530-D3A5C8B293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278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chart" Target="../charts/chart1.xml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âfacebook information leak newspapersâçå¾çæç´¢ç»æ">
            <a:extLst>
              <a:ext uri="{FF2B5EF4-FFF2-40B4-BE49-F238E27FC236}">
                <a16:creationId xmlns:a16="http://schemas.microsoft.com/office/drawing/2014/main" xmlns="" id="{A86FBC92-6F42-430B-A2B7-43933EA71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171A9D3-2504-4199-994D-C5807C476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9507" y="1136181"/>
            <a:ext cx="5797296" cy="2510219"/>
          </a:xfrm>
        </p:spPr>
        <p:txBody>
          <a:bodyPr>
            <a:normAutofit/>
          </a:bodyPr>
          <a:lstStyle/>
          <a:p>
            <a: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  <a:t>Reputation</a:t>
            </a:r>
            <a:b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</a:br>
            <a: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  <a:t>First</a:t>
            </a:r>
            <a:endParaRPr lang="zh-CN" altLang="en-US" sz="8800" b="1" dirty="0">
              <a:latin typeface="Harrington" panose="04040505050A02020702" pitchFamily="82" charset="0"/>
              <a:cs typeface="Courier New" panose="02070309020205020404" pitchFamily="49" charset="0"/>
            </a:endParaRPr>
          </a:p>
        </p:txBody>
      </p:sp>
      <p:pic>
        <p:nvPicPr>
          <p:cNvPr id="1028" name="Picture 4" descr="âfacebook information leak newspapersâçå¾çæç´¢ç»æ">
            <a:extLst>
              <a:ext uri="{FF2B5EF4-FFF2-40B4-BE49-F238E27FC236}">
                <a16:creationId xmlns:a16="http://schemas.microsoft.com/office/drawing/2014/main" xmlns="" id="{226149F5-8FEA-4E58-8E67-E7FEB0471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3043">
            <a:off x="736440" y="2307576"/>
            <a:ext cx="5511044" cy="319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âfacebook information leak newspapersâçå¾çæç´¢ç»æ">
            <a:extLst>
              <a:ext uri="{FF2B5EF4-FFF2-40B4-BE49-F238E27FC236}">
                <a16:creationId xmlns:a16="http://schemas.microsoft.com/office/drawing/2014/main" xmlns="" id="{E08DCA75-577A-42B7-9A91-B685FAE49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37919">
            <a:off x="451942" y="1236915"/>
            <a:ext cx="5711817" cy="335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D6026346-D9AE-4955-A643-A4708AC75D4D}"/>
              </a:ext>
            </a:extLst>
          </p:cNvPr>
          <p:cNvSpPr txBox="1"/>
          <p:nvPr/>
        </p:nvSpPr>
        <p:spPr>
          <a:xfrm>
            <a:off x="6602196" y="4155448"/>
            <a:ext cx="5304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15688 Team Project</a:t>
            </a:r>
          </a:p>
          <a:p>
            <a:pPr algn="ctr"/>
            <a:r>
              <a:rPr lang="en-US" altLang="zh-CN" sz="2400" b="1" dirty="0"/>
              <a:t>Shengjie Luo</a:t>
            </a:r>
          </a:p>
          <a:p>
            <a:pPr algn="ctr"/>
            <a:r>
              <a:rPr lang="en-US" altLang="zh-CN" sz="2400" b="1" dirty="0" err="1"/>
              <a:t>Yupeng</a:t>
            </a:r>
            <a:r>
              <a:rPr lang="en-US" altLang="zh-CN" sz="2400" b="1" dirty="0"/>
              <a:t> Zhang</a:t>
            </a:r>
          </a:p>
          <a:p>
            <a:pPr algn="ctr"/>
            <a:r>
              <a:rPr lang="en-US" altLang="zh-CN" sz="2400" b="1" dirty="0" err="1"/>
              <a:t>Ke</a:t>
            </a:r>
            <a:r>
              <a:rPr lang="en-US" altLang="zh-CN" sz="2400" b="1" dirty="0"/>
              <a:t> Chang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5211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B903789-9E45-43C3-9B76-AFF85E13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4" y="1088513"/>
            <a:ext cx="6365533" cy="375644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90F729B-7570-46A1-A6C1-E4655579E946}"/>
              </a:ext>
            </a:extLst>
          </p:cNvPr>
          <p:cNvSpPr txBox="1"/>
          <p:nvPr/>
        </p:nvSpPr>
        <p:spPr>
          <a:xfrm>
            <a:off x="7301552" y="634129"/>
            <a:ext cx="3698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600 Million </a:t>
            </a:r>
          </a:p>
        </p:txBody>
      </p:sp>
    </p:spTree>
    <p:extLst>
      <p:ext uri="{BB962C8B-B14F-4D97-AF65-F5344CB8AC3E}">
        <p14:creationId xmlns:p14="http://schemas.microsoft.com/office/powerpoint/2010/main" val="81926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B903789-9E45-43C3-9B76-AFF85E13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4" y="1088513"/>
            <a:ext cx="6365533" cy="375644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90F729B-7570-46A1-A6C1-E4655579E946}"/>
              </a:ext>
            </a:extLst>
          </p:cNvPr>
          <p:cNvSpPr txBox="1"/>
          <p:nvPr/>
        </p:nvSpPr>
        <p:spPr>
          <a:xfrm>
            <a:off x="7301552" y="634129"/>
            <a:ext cx="369854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600 Million </a:t>
            </a:r>
          </a:p>
          <a:p>
            <a:r>
              <a:rPr lang="en-US" altLang="zh-CN" sz="2400" dirty="0"/>
              <a:t>Tokens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2 GB </a:t>
            </a:r>
          </a:p>
          <a:p>
            <a:r>
              <a:rPr lang="en-US" altLang="zh-CN" sz="2400" dirty="0" smtClean="0"/>
              <a:t>Data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475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B903789-9E45-43C3-9B76-AFF85E13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4" y="1088513"/>
            <a:ext cx="6365533" cy="375644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90F729B-7570-46A1-A6C1-E4655579E946}"/>
              </a:ext>
            </a:extLst>
          </p:cNvPr>
          <p:cNvSpPr txBox="1"/>
          <p:nvPr/>
        </p:nvSpPr>
        <p:spPr>
          <a:xfrm>
            <a:off x="7301552" y="634129"/>
            <a:ext cx="36985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600 Million </a:t>
            </a:r>
          </a:p>
          <a:p>
            <a:r>
              <a:rPr lang="en-US" altLang="zh-CN" sz="2400" dirty="0"/>
              <a:t>Tokens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2 GB </a:t>
            </a:r>
          </a:p>
          <a:p>
            <a:r>
              <a:rPr lang="en-US" altLang="zh-CN" sz="2400" dirty="0"/>
              <a:t>Data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3 Stage</a:t>
            </a:r>
          </a:p>
          <a:p>
            <a:r>
              <a:rPr lang="en-US" altLang="zh-CN" sz="2000" dirty="0"/>
              <a:t>Each Item</a:t>
            </a:r>
          </a:p>
        </p:txBody>
      </p:sp>
    </p:spTree>
    <p:extLst>
      <p:ext uri="{BB962C8B-B14F-4D97-AF65-F5344CB8AC3E}">
        <p14:creationId xmlns:p14="http://schemas.microsoft.com/office/powerpoint/2010/main" val="125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B903789-9E45-43C3-9B76-AFF85E13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4" y="1088513"/>
            <a:ext cx="6365533" cy="375644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90F729B-7570-46A1-A6C1-E4655579E946}"/>
              </a:ext>
            </a:extLst>
          </p:cNvPr>
          <p:cNvSpPr txBox="1"/>
          <p:nvPr/>
        </p:nvSpPr>
        <p:spPr>
          <a:xfrm>
            <a:off x="7301552" y="634129"/>
            <a:ext cx="36985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600 Million </a:t>
            </a:r>
          </a:p>
          <a:p>
            <a:r>
              <a:rPr lang="en-US" altLang="zh-CN" sz="2400" dirty="0"/>
              <a:t>Tokens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2 GB </a:t>
            </a:r>
          </a:p>
          <a:p>
            <a:r>
              <a:rPr lang="en-US" altLang="zh-CN" sz="2400" dirty="0"/>
              <a:t>Data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3 Stage</a:t>
            </a:r>
          </a:p>
          <a:p>
            <a:r>
              <a:rPr lang="en-US" altLang="zh-CN" sz="2000" dirty="0"/>
              <a:t>Each Item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FA11D34B-74A4-45CE-994C-5FD7854DA69A}"/>
              </a:ext>
            </a:extLst>
          </p:cNvPr>
          <p:cNvSpPr txBox="1"/>
          <p:nvPr/>
        </p:nvSpPr>
        <p:spPr>
          <a:xfrm>
            <a:off x="7301552" y="3213260"/>
            <a:ext cx="36985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b="1" dirty="0">
              <a:solidFill>
                <a:srgbClr val="C00000"/>
              </a:solidFill>
            </a:endParaRPr>
          </a:p>
          <a:p>
            <a:r>
              <a:rPr lang="en-US" altLang="zh-CN" dirty="0"/>
              <a:t>Traditional Method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73.9 Hours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4934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B903789-9E45-43C3-9B76-AFF85E137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4" y="1088513"/>
            <a:ext cx="6365533" cy="375644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90F729B-7570-46A1-A6C1-E4655579E946}"/>
              </a:ext>
            </a:extLst>
          </p:cNvPr>
          <p:cNvSpPr txBox="1"/>
          <p:nvPr/>
        </p:nvSpPr>
        <p:spPr>
          <a:xfrm>
            <a:off x="7301552" y="634129"/>
            <a:ext cx="36985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00000"/>
                </a:solidFill>
              </a:rPr>
              <a:t>600 Million </a:t>
            </a:r>
          </a:p>
          <a:p>
            <a:r>
              <a:rPr lang="en-US" altLang="zh-CN" sz="2400" dirty="0"/>
              <a:t>Tokens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2 GB </a:t>
            </a:r>
          </a:p>
          <a:p>
            <a:r>
              <a:rPr lang="en-US" altLang="zh-CN" sz="2400" dirty="0"/>
              <a:t>Data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3 Stage</a:t>
            </a:r>
          </a:p>
          <a:p>
            <a:r>
              <a:rPr lang="en-US" altLang="zh-CN" sz="2000" dirty="0"/>
              <a:t>Each Item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FA11D34B-74A4-45CE-994C-5FD7854DA69A}"/>
              </a:ext>
            </a:extLst>
          </p:cNvPr>
          <p:cNvSpPr txBox="1"/>
          <p:nvPr/>
        </p:nvSpPr>
        <p:spPr>
          <a:xfrm>
            <a:off x="7301552" y="3213260"/>
            <a:ext cx="369854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4000" b="1" dirty="0">
              <a:solidFill>
                <a:srgbClr val="C00000"/>
              </a:solidFill>
            </a:endParaRPr>
          </a:p>
          <a:p>
            <a:r>
              <a:rPr lang="en-US" altLang="zh-CN" dirty="0"/>
              <a:t>Traditional Method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73.9 Hours</a:t>
            </a:r>
          </a:p>
          <a:p>
            <a:r>
              <a:rPr lang="en-US" altLang="zh-CN" dirty="0"/>
              <a:t>Spark Method</a:t>
            </a:r>
          </a:p>
          <a:p>
            <a:r>
              <a:rPr lang="en-US" altLang="zh-CN" dirty="0"/>
              <a:t>8 CPUS 120GB</a:t>
            </a:r>
          </a:p>
          <a:p>
            <a:r>
              <a:rPr lang="en-US" altLang="zh-CN" sz="3600" b="1" dirty="0">
                <a:solidFill>
                  <a:srgbClr val="C00000"/>
                </a:solidFill>
              </a:rPr>
              <a:t>9.8 Hours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866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1">
            <a:extLst>
              <a:ext uri="{FF2B5EF4-FFF2-40B4-BE49-F238E27FC236}">
                <a16:creationId xmlns:a16="http://schemas.microsoft.com/office/drawing/2014/main" xmlns="" id="{A0BF428C-DA8B-4D99-9930-18F7F91D87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37">
            <a:extLst>
              <a:ext uri="{FF2B5EF4-FFF2-40B4-BE49-F238E27FC236}">
                <a16:creationId xmlns:a16="http://schemas.microsoft.com/office/drawing/2014/main" xmlns="" id="{A03E2379-8871-408A-95CE-7AAE8FA53A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图片 6" descr="图片包含 物体, 天线&#10;&#10;已生成极高可信度的说明">
            <a:extLst>
              <a:ext uri="{FF2B5EF4-FFF2-40B4-BE49-F238E27FC236}">
                <a16:creationId xmlns:a16="http://schemas.microsoft.com/office/drawing/2014/main" xmlns="" id="{9F6CD2A6-CF03-4C9D-A821-FD1FDF7DC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897" y="2146190"/>
            <a:ext cx="4166313" cy="1477652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9" name="图片 8" descr="图片包含 物体, 天线&#10;&#10;已生成高可信度的说明">
            <a:extLst>
              <a:ext uri="{FF2B5EF4-FFF2-40B4-BE49-F238E27FC236}">
                <a16:creationId xmlns:a16="http://schemas.microsoft.com/office/drawing/2014/main" xmlns="" id="{AF339677-4680-48E4-B718-E46C7B808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1" y="4251006"/>
            <a:ext cx="5116410" cy="1814620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B7E92EB-96E7-40D6-A526-4EFE61A78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/>
              <a:t>Case Analysis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0B9FA419-B73E-4302-9643-B29F4927924D}"/>
              </a:ext>
            </a:extLst>
          </p:cNvPr>
          <p:cNvSpPr txBox="1"/>
          <p:nvPr/>
        </p:nvSpPr>
        <p:spPr>
          <a:xfrm>
            <a:off x="7569516" y="3623842"/>
            <a:ext cx="4521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Negative News Trend in recent 120 days</a:t>
            </a:r>
            <a:endParaRPr lang="zh-CN" altLang="en-US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EC9F9920-345D-4C58-93DD-020BD330E813}"/>
              </a:ext>
            </a:extLst>
          </p:cNvPr>
          <p:cNvSpPr txBox="1"/>
          <p:nvPr/>
        </p:nvSpPr>
        <p:spPr>
          <a:xfrm>
            <a:off x="7503864" y="5954126"/>
            <a:ext cx="4521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Positive News Trend in recent 120 days</a:t>
            </a:r>
            <a:endParaRPr lang="zh-CN" altLang="en-US" b="1" dirty="0"/>
          </a:p>
        </p:txBody>
      </p:sp>
      <p:graphicFrame>
        <p:nvGraphicFramePr>
          <p:cNvPr id="19" name="内容占位符 18">
            <a:extLst>
              <a:ext uri="{FF2B5EF4-FFF2-40B4-BE49-F238E27FC236}">
                <a16:creationId xmlns:a16="http://schemas.microsoft.com/office/drawing/2014/main" xmlns="" id="{2CF7F8ED-6F2A-41EC-B31B-385C93BF61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1169792"/>
              </p:ext>
            </p:extLst>
          </p:nvPr>
        </p:nvGraphicFramePr>
        <p:xfrm>
          <a:off x="308769" y="2146190"/>
          <a:ext cx="5097463" cy="4065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DD96A3CE-2193-4383-B919-BB833EE80C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836" y="1808549"/>
            <a:ext cx="5176396" cy="451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81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âfacebook information leak newspapersâçå¾çæç´¢ç»æ">
            <a:extLst>
              <a:ext uri="{FF2B5EF4-FFF2-40B4-BE49-F238E27FC236}">
                <a16:creationId xmlns:a16="http://schemas.microsoft.com/office/drawing/2014/main" xmlns="" id="{A86FBC92-6F42-430B-A2B7-43933EA71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171A9D3-2504-4199-994D-C5807C476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842" y="1136181"/>
            <a:ext cx="11551961" cy="2510219"/>
          </a:xfrm>
        </p:spPr>
        <p:txBody>
          <a:bodyPr>
            <a:normAutofit/>
          </a:bodyPr>
          <a:lstStyle/>
          <a:p>
            <a: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  <a:t>Reputation</a:t>
            </a:r>
            <a:b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</a:br>
            <a:r>
              <a:rPr lang="en-US" altLang="zh-CN" sz="8800" b="1" dirty="0">
                <a:latin typeface="Harrington" panose="04040505050A02020702" pitchFamily="82" charset="0"/>
                <a:cs typeface="Courier New" panose="02070309020205020404" pitchFamily="49" charset="0"/>
              </a:rPr>
              <a:t>First</a:t>
            </a:r>
            <a:endParaRPr lang="zh-CN" altLang="en-US" sz="8800" b="1" dirty="0">
              <a:latin typeface="Harrington" panose="04040505050A02020702" pitchFamily="82" charset="0"/>
              <a:cs typeface="Courier New" panose="020703090202050204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D6026346-D9AE-4955-A643-A4708AC75D4D}"/>
              </a:ext>
            </a:extLst>
          </p:cNvPr>
          <p:cNvSpPr txBox="1"/>
          <p:nvPr/>
        </p:nvSpPr>
        <p:spPr>
          <a:xfrm>
            <a:off x="3478518" y="3780134"/>
            <a:ext cx="53046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Harrington" panose="04040505050A02020702" pitchFamily="82" charset="0"/>
              </a:rPr>
              <a:t>Thanks</a:t>
            </a:r>
            <a:endParaRPr lang="zh-CN" altLang="en-US" sz="6000" dirty="0">
              <a:latin typeface="Harrington" panose="04040505050A0202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7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reeform: Shape 76">
            <a:extLst>
              <a:ext uri="{FF2B5EF4-FFF2-40B4-BE49-F238E27FC236}">
                <a16:creationId xmlns:a16="http://schemas.microsoft.com/office/drawing/2014/main" xmlns="" id="{31103AB2-C090-458F-B752-294F23AFA8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xmlns="" id="{F6E384F5-137A-40B1-97F0-694CC6ECD5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113091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xmlns="" id="{9DBC4630-03DA-474F-BBCB-BA3AE6B317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xmlns="" id="{78418A25-6EAC-4140-BFE6-284E1925B5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347279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6" name="Picture 8" descr="âuber stock priceâçå¾çæç´¢ç»æ">
            <a:extLst>
              <a:ext uri="{FF2B5EF4-FFF2-40B4-BE49-F238E27FC236}">
                <a16:creationId xmlns:a16="http://schemas.microsoft.com/office/drawing/2014/main" xmlns="" id="{28F4CF95-79B4-40B9-B185-D7592C5EC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9" r="25184" b="4"/>
          <a:stretch/>
        </p:blipFill>
        <p:spPr bwMode="auto">
          <a:xfrm>
            <a:off x="5511871" y="780500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âuber unmanned vehicles kill personâçå¾çæç´¢ç»æ">
            <a:extLst>
              <a:ext uri="{FF2B5EF4-FFF2-40B4-BE49-F238E27FC236}">
                <a16:creationId xmlns:a16="http://schemas.microsoft.com/office/drawing/2014/main" xmlns="" id="{E0993102-D4B9-43A0-BAE1-DA699C1B8A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40" r="15403" b="2"/>
          <a:stretch/>
        </p:blipFill>
        <p:spPr bwMode="auto">
          <a:xfrm>
            <a:off x="8918761" y="-4331"/>
            <a:ext cx="3273238" cy="3618965"/>
          </a:xfrm>
          <a:custGeom>
            <a:avLst/>
            <a:gdLst>
              <a:gd name="connsiteX0" fmla="*/ 210437 w 3273238"/>
              <a:gd name="connsiteY0" fmla="*/ 0 h 3618965"/>
              <a:gd name="connsiteX1" fmla="*/ 3273238 w 3273238"/>
              <a:gd name="connsiteY1" fmla="*/ 0 h 3618965"/>
              <a:gd name="connsiteX2" fmla="*/ 3273238 w 3273238"/>
              <a:gd name="connsiteY2" fmla="*/ 3526409 h 3618965"/>
              <a:gd name="connsiteX3" fmla="*/ 3118338 w 3273238"/>
              <a:gd name="connsiteY3" fmla="*/ 3566238 h 3618965"/>
              <a:gd name="connsiteX4" fmla="*/ 2595295 w 3273238"/>
              <a:gd name="connsiteY4" fmla="*/ 3618965 h 3618965"/>
              <a:gd name="connsiteX5" fmla="*/ 0 w 3273238"/>
              <a:gd name="connsiteY5" fmla="*/ 1023670 h 3618965"/>
              <a:gd name="connsiteX6" fmla="*/ 203951 w 3273238"/>
              <a:gd name="connsiteY6" fmla="*/ 13464 h 361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ç¸å³å¾ç">
            <a:extLst>
              <a:ext uri="{FF2B5EF4-FFF2-40B4-BE49-F238E27FC236}">
                <a16:creationId xmlns:a16="http://schemas.microsoft.com/office/drawing/2014/main" xmlns="" id="{B8D7986E-086D-4F50-ACCE-6C9635DFCE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7467"/>
          <a:stretch/>
        </p:blipFill>
        <p:spPr bwMode="auto">
          <a:xfrm>
            <a:off x="1246574" y="10"/>
            <a:ext cx="3913632" cy="228522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âfacebook information leak newspapersâçå¾çæç´¢ç»æ">
            <a:extLst>
              <a:ext uri="{FF2B5EF4-FFF2-40B4-BE49-F238E27FC236}">
                <a16:creationId xmlns:a16="http://schemas.microsoft.com/office/drawing/2014/main" xmlns="" id="{EBEE95FA-C88D-4598-B128-9DE2A3E024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45" r="20401" b="-1"/>
          <a:stretch/>
        </p:blipFill>
        <p:spPr bwMode="auto">
          <a:xfrm>
            <a:off x="20" y="2279205"/>
            <a:ext cx="356461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D724434-AC59-437C-B7A2-901B39F91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4" y="4522156"/>
            <a:ext cx="6441335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30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Facebook</a:t>
            </a:r>
            <a:r>
              <a:rPr lang="en-US" altLang="zh-CN" sz="300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and </a:t>
            </a:r>
            <a:r>
              <a:rPr lang="en-US" altLang="zh-CN" sz="30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Uber</a:t>
            </a:r>
            <a:r>
              <a:rPr lang="en-US" altLang="zh-CN" sz="300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Loses Billions of  Money Following </a:t>
            </a:r>
            <a:r>
              <a:rPr lang="en-US" altLang="zh-CN" sz="3000" dirty="0"/>
              <a:t>Reputation Crisis.</a:t>
            </a:r>
            <a:br>
              <a:rPr lang="en-US" altLang="zh-CN" sz="3000" dirty="0"/>
            </a:br>
            <a:r>
              <a:rPr lang="en-US" altLang="zh-CN" sz="3000" b="1" dirty="0">
                <a:latin typeface="Harrington" panose="04040505050A02020702" pitchFamily="82" charset="0"/>
              </a:rPr>
              <a:t>Reputation First</a:t>
            </a:r>
            <a:r>
              <a:rPr lang="en-US" altLang="zh-CN" sz="3000" dirty="0">
                <a:latin typeface="Harrington" panose="04040505050A02020702" pitchFamily="82" charset="0"/>
              </a:rPr>
              <a:t> </a:t>
            </a:r>
            <a:r>
              <a:rPr lang="en-US" altLang="zh-CN" sz="3000" dirty="0"/>
              <a:t>for Company. </a:t>
            </a:r>
            <a:endParaRPr lang="en-US" altLang="zh-CN" sz="3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8070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0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xmlns="" id="{738DD9A5-1FB5-4514-BF7A-AAE30E7DC18A}"/>
              </a:ext>
            </a:extLst>
          </p:cNvPr>
          <p:cNvSpPr/>
          <p:nvPr/>
        </p:nvSpPr>
        <p:spPr>
          <a:xfrm>
            <a:off x="862085" y="643467"/>
            <a:ext cx="2982036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56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xmlns="" id="{2CBC2F67-04D2-43EE-9415-ACDC9DA94D80}"/>
              </a:ext>
            </a:extLst>
          </p:cNvPr>
          <p:cNvSpPr/>
          <p:nvPr/>
        </p:nvSpPr>
        <p:spPr>
          <a:xfrm>
            <a:off x="4604982" y="643467"/>
            <a:ext cx="2982036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67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19" name="椭圆 18">
            <a:extLst>
              <a:ext uri="{FF2B5EF4-FFF2-40B4-BE49-F238E27FC236}">
                <a16:creationId xmlns:a16="http://schemas.microsoft.com/office/drawing/2014/main" xmlns="" id="{68FF558E-BC3A-499B-93FA-ADC609E9A017}"/>
              </a:ext>
            </a:extLst>
          </p:cNvPr>
          <p:cNvSpPr/>
          <p:nvPr/>
        </p:nvSpPr>
        <p:spPr>
          <a:xfrm>
            <a:off x="8288741" y="643467"/>
            <a:ext cx="3057099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508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xmlns="" id="{02E1F774-4ED2-475D-AB19-A6266F1B461A}"/>
              </a:ext>
            </a:extLst>
          </p:cNvPr>
          <p:cNvSpPr/>
          <p:nvPr/>
        </p:nvSpPr>
        <p:spPr>
          <a:xfrm>
            <a:off x="784747" y="5536372"/>
            <a:ext cx="2982036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483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17" name="椭圆 16">
            <a:extLst>
              <a:ext uri="{FF2B5EF4-FFF2-40B4-BE49-F238E27FC236}">
                <a16:creationId xmlns:a16="http://schemas.microsoft.com/office/drawing/2014/main" xmlns="" id="{D7FEF51E-2FD1-4CB8-A44D-A8ADD21A3EC6}"/>
              </a:ext>
            </a:extLst>
          </p:cNvPr>
          <p:cNvSpPr/>
          <p:nvPr/>
        </p:nvSpPr>
        <p:spPr>
          <a:xfrm>
            <a:off x="4663839" y="5516175"/>
            <a:ext cx="2982036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8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xmlns="" id="{4DEEACD9-DD9F-4D1B-9F17-A695DC6FE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7032" y="643467"/>
            <a:ext cx="10857936" cy="5571066"/>
          </a:xfrm>
          <a:prstGeom prst="rect">
            <a:avLst/>
          </a:prstGeom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xmlns="" id="{E7F363AA-B037-48C6-9CF4-6DCDDE7A2324}"/>
              </a:ext>
            </a:extLst>
          </p:cNvPr>
          <p:cNvSpPr/>
          <p:nvPr/>
        </p:nvSpPr>
        <p:spPr>
          <a:xfrm>
            <a:off x="8363805" y="5516175"/>
            <a:ext cx="2982036" cy="62559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11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992</Words>
  <Application>Microsoft Macintosh PowerPoint</Application>
  <PresentationFormat>宽屏</PresentationFormat>
  <Paragraphs>82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Calibri</vt:lpstr>
      <vt:lpstr>Courier New</vt:lpstr>
      <vt:lpstr>Harrington</vt:lpstr>
      <vt:lpstr>等线</vt:lpstr>
      <vt:lpstr>等线 Light</vt:lpstr>
      <vt:lpstr>Arial</vt:lpstr>
      <vt:lpstr>Office 主题​​</vt:lpstr>
      <vt:lpstr>Reputation First</vt:lpstr>
      <vt:lpstr>Facebook and Uber Loses Billions of  Money Following Reputation Crisis. Reputation First for Company.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Case Analysis</vt:lpstr>
      <vt:lpstr>Reputation First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Reputation First</dc:title>
  <dc:creator>Luo Shengjie</dc:creator>
  <cp:lastModifiedBy>Yupeng Zhang</cp:lastModifiedBy>
  <cp:revision>11</cp:revision>
  <cp:lastPrinted>2018-05-09T20:37:00Z</cp:lastPrinted>
  <dcterms:created xsi:type="dcterms:W3CDTF">2018-05-09T03:21:45Z</dcterms:created>
  <dcterms:modified xsi:type="dcterms:W3CDTF">2018-05-09T20:48:35Z</dcterms:modified>
</cp:coreProperties>
</file>

<file path=docProps/thumbnail.jpeg>
</file>